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AC392-E65C-4C67-B29E-6A2129FD3452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938A0-B9FF-461F-B527-E5E73EAD2F8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955C-271E-4E54-9A7C-B14A08B89404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C-44D3-412D-B23D-701B54B2C1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955C-271E-4E54-9A7C-B14A08B89404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C-44D3-412D-B23D-701B54B2C1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955C-271E-4E54-9A7C-B14A08B89404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C-44D3-412D-B23D-701B54B2C1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955C-271E-4E54-9A7C-B14A08B89404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C-44D3-412D-B23D-701B54B2C1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955C-271E-4E54-9A7C-B14A08B89404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C-44D3-412D-B23D-701B54B2C1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955C-271E-4E54-9A7C-B14A08B89404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C-44D3-412D-B23D-701B54B2C1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955C-271E-4E54-9A7C-B14A08B89404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C-44D3-412D-B23D-701B54B2C1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955C-271E-4E54-9A7C-B14A08B89404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C-44D3-412D-B23D-701B54B2C1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955C-271E-4E54-9A7C-B14A08B89404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C-44D3-412D-B23D-701B54B2C1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955C-271E-4E54-9A7C-B14A08B89404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C-44D3-412D-B23D-701B54B2C1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955C-271E-4E54-9A7C-B14A08B89404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C-44D3-412D-B23D-701B54B2C1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B955C-271E-4E54-9A7C-B14A08B89404}" type="datetimeFigureOut">
              <a:rPr lang="nl-NL" smtClean="0"/>
              <a:t>22-2-2011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0E3C-44D3-412D-B23D-701B54B2C1F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zUTxZkU5pc&amp;feature=related" TargetMode="External"/><Relationship Id="rId2" Type="http://schemas.openxmlformats.org/officeDocument/2006/relationships/hyperlink" Target="http://www.youtube.com/watch?v=MLVpr58BrmI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>
          <a:xfrm>
            <a:off x="456734" y="274507"/>
            <a:ext cx="8230532" cy="832824"/>
          </a:xfrm>
        </p:spPr>
        <p:txBody>
          <a:bodyPr/>
          <a:lstStyle/>
          <a:p>
            <a:r>
              <a:rPr lang="nl-NL" b="1" smtClean="0"/>
              <a:t>Wat is een tropische orkaan?</a:t>
            </a:r>
          </a:p>
        </p:txBody>
      </p:sp>
      <p:sp>
        <p:nvSpPr>
          <p:cNvPr id="57347" name="Tijdelijke aanduiding voor inhoud 2"/>
          <p:cNvSpPr>
            <a:spLocks noGrp="1"/>
          </p:cNvSpPr>
          <p:nvPr>
            <p:ph idx="1"/>
          </p:nvPr>
        </p:nvSpPr>
        <p:spPr>
          <a:xfrm>
            <a:off x="132826" y="1212016"/>
            <a:ext cx="9011174" cy="4701498"/>
          </a:xfrm>
        </p:spPr>
        <p:txBody>
          <a:bodyPr/>
          <a:lstStyle/>
          <a:p>
            <a:r>
              <a:rPr lang="nl-NL" sz="2900" dirty="0"/>
              <a:t>Een zeer krachtige storm met windkracht 12, meer dan 113 km/per uur. Ook extreme regenval en vloedgolven.</a:t>
            </a:r>
          </a:p>
          <a:p>
            <a:endParaRPr lang="nl-NL" sz="1500" dirty="0"/>
          </a:p>
          <a:p>
            <a:r>
              <a:rPr lang="nl-NL" sz="2900" dirty="0"/>
              <a:t>Doorsnee van </a:t>
            </a:r>
          </a:p>
          <a:p>
            <a:pPr>
              <a:buFont typeface="Arial" charset="0"/>
              <a:buNone/>
            </a:pPr>
            <a:r>
              <a:rPr lang="nl-NL" sz="2900" dirty="0"/>
              <a:t>	500 tot 1000 km </a:t>
            </a:r>
          </a:p>
          <a:p>
            <a:pPr>
              <a:buFont typeface="Arial" charset="0"/>
              <a:buNone/>
            </a:pPr>
            <a:endParaRPr lang="nl-NL" sz="1500" dirty="0"/>
          </a:p>
          <a:p>
            <a:r>
              <a:rPr lang="nl-NL" sz="2900" dirty="0"/>
              <a:t>Duur: 1 á 2 weken</a:t>
            </a:r>
          </a:p>
          <a:p>
            <a:pPr>
              <a:buFont typeface="Arial" charset="0"/>
              <a:buNone/>
            </a:pPr>
            <a:endParaRPr lang="nl-NL" sz="1500" dirty="0"/>
          </a:p>
          <a:p>
            <a:r>
              <a:rPr lang="nl-NL" sz="2900" dirty="0"/>
              <a:t>Schaal van </a:t>
            </a:r>
          </a:p>
          <a:p>
            <a:pPr>
              <a:buFont typeface="Arial" charset="0"/>
              <a:buNone/>
            </a:pPr>
            <a:r>
              <a:rPr lang="nl-NL" sz="2900" dirty="0"/>
              <a:t>	Beaufort 	(§4: Bron 2)</a:t>
            </a:r>
          </a:p>
        </p:txBody>
      </p:sp>
      <p:pic>
        <p:nvPicPr>
          <p:cNvPr id="57348" name="Picture 35" descr="PRX8YP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0973" y="2900926"/>
            <a:ext cx="6065707" cy="395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inhoud 2"/>
          <p:cNvSpPr>
            <a:spLocks noGrp="1"/>
          </p:cNvSpPr>
          <p:nvPr>
            <p:ph idx="1"/>
          </p:nvPr>
        </p:nvSpPr>
        <p:spPr>
          <a:xfrm>
            <a:off x="449745" y="369887"/>
            <a:ext cx="8561431" cy="4748024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900" dirty="0"/>
              <a:t>Extreem lage luchtdruk zuigt het water soms wel </a:t>
            </a:r>
          </a:p>
          <a:p>
            <a:pPr>
              <a:buFont typeface="Arial" charset="0"/>
              <a:buNone/>
            </a:pPr>
            <a:r>
              <a:rPr lang="nl-NL" sz="2900" dirty="0"/>
              <a:t>6 meter omhoog</a:t>
            </a:r>
          </a:p>
          <a:p>
            <a:endParaRPr lang="nl-NL" dirty="0" smtClean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0089"/>
            <a:ext cx="9144000" cy="435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smtClean="0"/>
              <a:t>Gevolgen: </a:t>
            </a:r>
            <a:br>
              <a:rPr lang="nl-NL" b="1" smtClean="0"/>
            </a:br>
            <a:r>
              <a:rPr lang="nl-NL" b="1" smtClean="0"/>
              <a:t>voor en na</a:t>
            </a:r>
          </a:p>
        </p:txBody>
      </p:sp>
      <p:sp>
        <p:nvSpPr>
          <p:cNvPr id="675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27" y="1635406"/>
            <a:ext cx="4441505" cy="421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863" y="1635406"/>
            <a:ext cx="4294697" cy="421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kstvak 3"/>
          <p:cNvSpPr txBox="1">
            <a:spLocks noChangeArrowheads="1"/>
          </p:cNvSpPr>
          <p:nvPr/>
        </p:nvSpPr>
        <p:spPr bwMode="auto">
          <a:xfrm>
            <a:off x="449744" y="158191"/>
            <a:ext cx="5767430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900" b="1" dirty="0">
                <a:cs typeface="Arial" charset="0"/>
              </a:rPr>
              <a:t>Gevolgen van tropische orkanen</a:t>
            </a:r>
          </a:p>
        </p:txBody>
      </p:sp>
      <p:pic>
        <p:nvPicPr>
          <p:cNvPr id="68611" name="Picture 5" descr="Figuur 10 verwoesting orka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303" y="1230626"/>
            <a:ext cx="5697524" cy="460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kstvak 5"/>
          <p:cNvSpPr txBox="1">
            <a:spLocks noChangeArrowheads="1"/>
          </p:cNvSpPr>
          <p:nvPr/>
        </p:nvSpPr>
        <p:spPr bwMode="auto">
          <a:xfrm>
            <a:off x="167780" y="1125941"/>
            <a:ext cx="3355596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</a:rPr>
              <a:t>rivieren overstromingen</a:t>
            </a:r>
          </a:p>
        </p:txBody>
      </p:sp>
      <p:sp>
        <p:nvSpPr>
          <p:cNvPr id="68613" name="Tekstvak 9"/>
          <p:cNvSpPr txBox="1">
            <a:spLocks noChangeArrowheads="1"/>
          </p:cNvSpPr>
          <p:nvPr/>
        </p:nvSpPr>
        <p:spPr bwMode="auto">
          <a:xfrm>
            <a:off x="6144937" y="1021257"/>
            <a:ext cx="2411834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</a:rPr>
              <a:t>modderstromen</a:t>
            </a:r>
          </a:p>
        </p:txBody>
      </p:sp>
      <p:sp>
        <p:nvSpPr>
          <p:cNvPr id="68614" name="Tekstvak 10"/>
          <p:cNvSpPr txBox="1">
            <a:spLocks noChangeArrowheads="1"/>
          </p:cNvSpPr>
          <p:nvPr/>
        </p:nvSpPr>
        <p:spPr bwMode="auto">
          <a:xfrm>
            <a:off x="7615340" y="2068103"/>
            <a:ext cx="1782661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</a:rPr>
              <a:t>gebouwen</a:t>
            </a:r>
          </a:p>
          <a:p>
            <a:r>
              <a:rPr lang="nl-NL" sz="2200" dirty="0">
                <a:latin typeface="Georgia" pitchFamily="18" charset="0"/>
              </a:rPr>
              <a:t>beschadigd</a:t>
            </a:r>
          </a:p>
        </p:txBody>
      </p:sp>
      <p:sp>
        <p:nvSpPr>
          <p:cNvPr id="68615" name="Tekstvak 11"/>
          <p:cNvSpPr txBox="1">
            <a:spLocks noChangeArrowheads="1"/>
          </p:cNvSpPr>
          <p:nvPr/>
        </p:nvSpPr>
        <p:spPr bwMode="auto">
          <a:xfrm>
            <a:off x="3837964" y="5836746"/>
            <a:ext cx="4509082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</a:rPr>
              <a:t>overstromingen kustplaatsen</a:t>
            </a:r>
          </a:p>
          <a:p>
            <a:r>
              <a:rPr lang="nl-NL" sz="2200" dirty="0">
                <a:latin typeface="Georgia" pitchFamily="18" charset="0"/>
              </a:rPr>
              <a:t>schade aan wegen en bruggen</a:t>
            </a:r>
          </a:p>
        </p:txBody>
      </p:sp>
      <p:sp>
        <p:nvSpPr>
          <p:cNvPr id="68616" name="Tekstvak 12"/>
          <p:cNvSpPr txBox="1">
            <a:spLocks noChangeArrowheads="1"/>
          </p:cNvSpPr>
          <p:nvPr/>
        </p:nvSpPr>
        <p:spPr bwMode="auto">
          <a:xfrm>
            <a:off x="167781" y="4685215"/>
            <a:ext cx="1992386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</a:rPr>
              <a:t>schepen in</a:t>
            </a:r>
          </a:p>
          <a:p>
            <a:r>
              <a:rPr lang="nl-NL" sz="2200" dirty="0">
                <a:latin typeface="Georgia" pitchFamily="18" charset="0"/>
              </a:rPr>
              <a:t>problemen</a:t>
            </a:r>
          </a:p>
        </p:txBody>
      </p:sp>
      <p:sp>
        <p:nvSpPr>
          <p:cNvPr id="68617" name="Tekstvak 13"/>
          <p:cNvSpPr txBox="1">
            <a:spLocks noChangeArrowheads="1"/>
          </p:cNvSpPr>
          <p:nvPr/>
        </p:nvSpPr>
        <p:spPr bwMode="auto">
          <a:xfrm>
            <a:off x="1" y="3010262"/>
            <a:ext cx="1992386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</a:rPr>
              <a:t>schade aan </a:t>
            </a:r>
          </a:p>
          <a:p>
            <a:r>
              <a:rPr lang="nl-NL" sz="2200" dirty="0">
                <a:latin typeface="Georgia" pitchFamily="18" charset="0"/>
              </a:rPr>
              <a:t>landbouw</a:t>
            </a:r>
          </a:p>
        </p:txBody>
      </p:sp>
      <p:sp>
        <p:nvSpPr>
          <p:cNvPr id="68618" name="Line 11"/>
          <p:cNvSpPr>
            <a:spLocks noChangeShapeType="1"/>
          </p:cNvSpPr>
          <p:nvPr/>
        </p:nvSpPr>
        <p:spPr bwMode="auto">
          <a:xfrm flipH="1" flipV="1">
            <a:off x="1295633" y="1530720"/>
            <a:ext cx="1901505" cy="632760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68619" name="Line 12"/>
          <p:cNvSpPr>
            <a:spLocks noChangeShapeType="1"/>
          </p:cNvSpPr>
          <p:nvPr/>
        </p:nvSpPr>
        <p:spPr bwMode="auto">
          <a:xfrm flipH="1" flipV="1">
            <a:off x="1295634" y="3429000"/>
            <a:ext cx="1479726" cy="316380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68620" name="Line 13"/>
          <p:cNvSpPr>
            <a:spLocks noChangeShapeType="1"/>
          </p:cNvSpPr>
          <p:nvPr/>
        </p:nvSpPr>
        <p:spPr bwMode="auto">
          <a:xfrm flipV="1">
            <a:off x="4359946" y="1423710"/>
            <a:ext cx="1903834" cy="1056151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68621" name="Line 14"/>
          <p:cNvSpPr>
            <a:spLocks noChangeShapeType="1"/>
          </p:cNvSpPr>
          <p:nvPr/>
        </p:nvSpPr>
        <p:spPr bwMode="auto">
          <a:xfrm flipV="1">
            <a:off x="7214533" y="2479860"/>
            <a:ext cx="528973" cy="0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68622" name="Line 15"/>
          <p:cNvSpPr>
            <a:spLocks noChangeShapeType="1"/>
          </p:cNvSpPr>
          <p:nvPr/>
        </p:nvSpPr>
        <p:spPr bwMode="auto">
          <a:xfrm flipV="1">
            <a:off x="5946862" y="3957077"/>
            <a:ext cx="0" cy="2005290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68623" name="Line 16"/>
          <p:cNvSpPr>
            <a:spLocks noChangeShapeType="1"/>
          </p:cNvSpPr>
          <p:nvPr/>
        </p:nvSpPr>
        <p:spPr bwMode="auto">
          <a:xfrm flipH="1">
            <a:off x="1612550" y="5117910"/>
            <a:ext cx="738698" cy="0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2"/>
          <p:cNvSpPr>
            <a:spLocks noGrp="1"/>
          </p:cNvSpPr>
          <p:nvPr>
            <p:ph type="title"/>
          </p:nvPr>
        </p:nvSpPr>
        <p:spPr>
          <a:xfrm>
            <a:off x="449744" y="262876"/>
            <a:ext cx="8230532" cy="728138"/>
          </a:xfrm>
        </p:spPr>
        <p:txBody>
          <a:bodyPr>
            <a:normAutofit fontScale="90000"/>
          </a:bodyPr>
          <a:lstStyle/>
          <a:p>
            <a:r>
              <a:rPr lang="nl-NL" b="1" smtClean="0"/>
              <a:t>Wat is een tornado?</a:t>
            </a:r>
          </a:p>
        </p:txBody>
      </p:sp>
      <p:sp>
        <p:nvSpPr>
          <p:cNvPr id="69635" name="Tijdelijke aanduiding voor inhoud 4"/>
          <p:cNvSpPr>
            <a:spLocks noGrp="1"/>
          </p:cNvSpPr>
          <p:nvPr>
            <p:ph idx="1"/>
          </p:nvPr>
        </p:nvSpPr>
        <p:spPr>
          <a:xfrm>
            <a:off x="344881" y="1107330"/>
            <a:ext cx="8230532" cy="3938465"/>
          </a:xfrm>
        </p:spPr>
        <p:txBody>
          <a:bodyPr>
            <a:normAutofit lnSpcReduction="10000"/>
          </a:bodyPr>
          <a:lstStyle/>
          <a:p>
            <a:r>
              <a:rPr lang="nl-NL" sz="2900" dirty="0"/>
              <a:t>Een zeer krachtig ontwikkelde wervelstorm, met snelheid van enkele honderden km/per uur.</a:t>
            </a:r>
          </a:p>
          <a:p>
            <a:endParaRPr lang="nl-NL" sz="1500" dirty="0"/>
          </a:p>
          <a:p>
            <a:r>
              <a:rPr lang="nl-NL" sz="2900" dirty="0"/>
              <a:t>Doorsnee: tientallen meters tot paar km</a:t>
            </a:r>
          </a:p>
          <a:p>
            <a:endParaRPr lang="nl-NL" sz="1500" dirty="0"/>
          </a:p>
          <a:p>
            <a:r>
              <a:rPr lang="nl-NL" sz="2900" dirty="0"/>
              <a:t>Ontstaan boven land</a:t>
            </a:r>
          </a:p>
          <a:p>
            <a:endParaRPr lang="nl-NL" sz="1500" dirty="0"/>
          </a:p>
          <a:p>
            <a:r>
              <a:rPr lang="nl-NL" sz="2900" dirty="0"/>
              <a:t>Duur: hooguit 15 min </a:t>
            </a:r>
            <a:r>
              <a:rPr lang="nl-NL" sz="2900" dirty="0">
                <a:sym typeface="Wingdings" pitchFamily="2" charset="2"/>
              </a:rPr>
              <a:t> </a:t>
            </a:r>
          </a:p>
          <a:p>
            <a:endParaRPr lang="nl-NL" sz="1500" dirty="0">
              <a:sym typeface="Wingdings" pitchFamily="2" charset="2"/>
            </a:endParaRPr>
          </a:p>
          <a:p>
            <a:r>
              <a:rPr lang="nl-NL" sz="2900" dirty="0">
                <a:sym typeface="Wingdings" pitchFamily="2" charset="2"/>
              </a:rPr>
              <a:t>Schaal van </a:t>
            </a:r>
            <a:r>
              <a:rPr lang="nl-NL" sz="2900" dirty="0" err="1">
                <a:sym typeface="Wingdings" pitchFamily="2" charset="2"/>
              </a:rPr>
              <a:t>Fujita</a:t>
            </a:r>
            <a:endParaRPr lang="nl-NL" sz="2900" dirty="0">
              <a:sym typeface="Wingdings" pitchFamily="2" charset="2"/>
            </a:endParaRPr>
          </a:p>
          <a:p>
            <a:pPr>
              <a:buFont typeface="Arial" charset="0"/>
              <a:buNone/>
            </a:pPr>
            <a:endParaRPr lang="nl-NL" dirty="0" smtClean="0"/>
          </a:p>
        </p:txBody>
      </p:sp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671" y="3429001"/>
            <a:ext cx="508233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jdelijke aanduiding voor inhoud 2"/>
          <p:cNvSpPr>
            <a:spLocks noGrp="1"/>
          </p:cNvSpPr>
          <p:nvPr>
            <p:ph idx="1"/>
          </p:nvPr>
        </p:nvSpPr>
        <p:spPr>
          <a:xfrm>
            <a:off x="456734" y="1600510"/>
            <a:ext cx="8687266" cy="478292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600" u="sng" dirty="0"/>
              <a:t>Klasse		Snelheden		Gevolgen</a:t>
            </a:r>
          </a:p>
          <a:p>
            <a:pPr>
              <a:buFont typeface="Arial" charset="0"/>
              <a:buNone/>
            </a:pPr>
            <a:r>
              <a:rPr lang="nl-NL" sz="2600" dirty="0"/>
              <a:t>F0 		64 - 117 km/h 	Schade aan schoorstenen, 						takken breken af.   </a:t>
            </a:r>
          </a:p>
          <a:p>
            <a:pPr>
              <a:buFont typeface="Arial" charset="0"/>
              <a:buNone/>
            </a:pPr>
            <a:r>
              <a:rPr lang="nl-NL" sz="2600" dirty="0"/>
              <a:t>F5 		&gt;&gt; 418 km/h		Woningen worden opgetild 					en over afstand verplaatst.</a:t>
            </a:r>
            <a:br>
              <a:rPr lang="nl-NL" sz="2600" dirty="0"/>
            </a:br>
            <a:r>
              <a:rPr lang="nl-NL" sz="2600" dirty="0"/>
              <a:t>					Zware voorwerpen worden 					als projectielen door de 						lucht geslingerd over een 						afstand van honderden 						meters.</a:t>
            </a:r>
          </a:p>
          <a:p>
            <a:endParaRPr lang="nl-NL" sz="2900" dirty="0"/>
          </a:p>
        </p:txBody>
      </p:sp>
      <p:sp>
        <p:nvSpPr>
          <p:cNvPr id="70659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Schaal van Fujita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>
          <a:xfrm>
            <a:off x="554606" y="158190"/>
            <a:ext cx="8230532" cy="832824"/>
          </a:xfrm>
        </p:spPr>
        <p:txBody>
          <a:bodyPr/>
          <a:lstStyle/>
          <a:p>
            <a:pPr algn="l"/>
            <a:r>
              <a:rPr lang="nl-NL" b="1" smtClean="0"/>
              <a:t>Voorkomen tornado’s</a:t>
            </a:r>
          </a:p>
        </p:txBody>
      </p:sp>
      <p:sp>
        <p:nvSpPr>
          <p:cNvPr id="71683" name="Tijdelijke aanduiding voor inhoud 2"/>
          <p:cNvSpPr>
            <a:spLocks noGrp="1"/>
          </p:cNvSpPr>
          <p:nvPr>
            <p:ph idx="1"/>
          </p:nvPr>
        </p:nvSpPr>
        <p:spPr>
          <a:xfrm>
            <a:off x="344881" y="1002647"/>
            <a:ext cx="8230532" cy="4524697"/>
          </a:xfrm>
        </p:spPr>
        <p:txBody>
          <a:bodyPr/>
          <a:lstStyle/>
          <a:p>
            <a:r>
              <a:rPr lang="nl-NL" sz="2900" dirty="0"/>
              <a:t>Tornado </a:t>
            </a:r>
            <a:r>
              <a:rPr lang="nl-NL" sz="2900" dirty="0" err="1"/>
              <a:t>Alley</a:t>
            </a:r>
            <a:endParaRPr lang="nl-NL" sz="2900" dirty="0"/>
          </a:p>
          <a:p>
            <a:endParaRPr lang="nl-NL" sz="1500" dirty="0"/>
          </a:p>
          <a:p>
            <a:r>
              <a:rPr lang="nl-NL" sz="2900" dirty="0"/>
              <a:t>Warme vochtige lucht uit de Golf van Mexico schuift noordwaarts over koude droge lucht uit de Rocky Mountains</a:t>
            </a:r>
          </a:p>
          <a:p>
            <a:endParaRPr lang="nl-NL" dirty="0" smtClean="0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0057" y="3203347"/>
            <a:ext cx="5883944" cy="365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Ontstaan tornado</a:t>
            </a:r>
          </a:p>
        </p:txBody>
      </p:sp>
      <p:sp>
        <p:nvSpPr>
          <p:cNvPr id="727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1. Een tornado ontstaat vaak op de scheidingslijn van warme, vochtige lucht en koude, droge lucht. </a:t>
            </a:r>
          </a:p>
          <a:p>
            <a:endParaRPr lang="nl-NL" smtClean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0057" y="3203347"/>
            <a:ext cx="5883944" cy="365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jdelijke aanduiding voor inhoud 2"/>
          <p:cNvSpPr>
            <a:spLocks noGrp="1"/>
          </p:cNvSpPr>
          <p:nvPr>
            <p:ph idx="1"/>
          </p:nvPr>
        </p:nvSpPr>
        <p:spPr>
          <a:xfrm>
            <a:off x="132827" y="369887"/>
            <a:ext cx="8561431" cy="4524697"/>
          </a:xfrm>
        </p:spPr>
        <p:txBody>
          <a:bodyPr>
            <a:normAutofit lnSpcReduction="10000"/>
          </a:bodyPr>
          <a:lstStyle/>
          <a:p>
            <a:r>
              <a:rPr lang="nl-NL" sz="2900" dirty="0"/>
              <a:t>Op deze grenslijn kunnen zeer zware onweersbuien ontstaan; zogenaamde supercellen.</a:t>
            </a:r>
          </a:p>
          <a:p>
            <a:r>
              <a:rPr lang="nl-NL" sz="2900" dirty="0"/>
              <a:t>Hierin komen sterke opwaartse </a:t>
            </a:r>
            <a:r>
              <a:rPr lang="nl-NL" sz="2900" dirty="0" err="1"/>
              <a:t>spiraliserende</a:t>
            </a:r>
            <a:r>
              <a:rPr lang="nl-NL" sz="2900" dirty="0"/>
              <a:t> luchtstromingen voor.</a:t>
            </a:r>
          </a:p>
          <a:p>
            <a:r>
              <a:rPr lang="nl-NL" sz="2900" dirty="0"/>
              <a:t>Onderaan de wolk </a:t>
            </a:r>
          </a:p>
          <a:p>
            <a:pPr>
              <a:buFont typeface="Arial" charset="0"/>
              <a:buNone/>
            </a:pPr>
            <a:r>
              <a:rPr lang="nl-NL" sz="2900" dirty="0"/>
              <a:t>	kan dan een </a:t>
            </a:r>
          </a:p>
          <a:p>
            <a:pPr>
              <a:buFont typeface="Arial" charset="0"/>
              <a:buNone/>
            </a:pPr>
            <a:r>
              <a:rPr lang="nl-NL" sz="2900" dirty="0"/>
              <a:t>	trechter ontstaan,</a:t>
            </a:r>
          </a:p>
          <a:p>
            <a:pPr>
              <a:buFont typeface="Arial" charset="0"/>
              <a:buNone/>
            </a:pPr>
            <a:r>
              <a:rPr lang="nl-NL" sz="2900" dirty="0"/>
              <a:t>	die kan uitgroeien </a:t>
            </a:r>
          </a:p>
          <a:p>
            <a:pPr>
              <a:buFont typeface="Arial" charset="0"/>
              <a:buNone/>
            </a:pPr>
            <a:r>
              <a:rPr lang="nl-NL" sz="2900" dirty="0"/>
              <a:t>	tot 	een tornado.</a:t>
            </a:r>
          </a:p>
          <a:p>
            <a:endParaRPr lang="nl-NL" dirty="0" smtClean="0"/>
          </a:p>
        </p:txBody>
      </p:sp>
      <p:pic>
        <p:nvPicPr>
          <p:cNvPr id="73731" name="Afbeelding 5" descr="tornad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4239" y="2531039"/>
            <a:ext cx="5769761" cy="432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747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757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>
          <a:xfrm>
            <a:off x="456734" y="274507"/>
            <a:ext cx="8230532" cy="621129"/>
          </a:xfrm>
        </p:spPr>
        <p:txBody>
          <a:bodyPr>
            <a:normAutofit fontScale="90000"/>
          </a:bodyPr>
          <a:lstStyle/>
          <a:p>
            <a:r>
              <a:rPr lang="nl-NL" b="1" smtClean="0"/>
              <a:t>Voorkomen tropische orkanen</a:t>
            </a:r>
          </a:p>
        </p:txBody>
      </p:sp>
      <p:sp>
        <p:nvSpPr>
          <p:cNvPr id="58371" name="Tijdelijke aanduiding voor inhoud 2"/>
          <p:cNvSpPr>
            <a:spLocks noGrp="1"/>
          </p:cNvSpPr>
          <p:nvPr>
            <p:ph idx="1"/>
          </p:nvPr>
        </p:nvSpPr>
        <p:spPr>
          <a:xfrm>
            <a:off x="449744" y="1107330"/>
            <a:ext cx="8230532" cy="4524699"/>
          </a:xfrm>
        </p:spPr>
        <p:txBody>
          <a:bodyPr/>
          <a:lstStyle/>
          <a:p>
            <a:r>
              <a:rPr lang="nl-NL" sz="2900" dirty="0"/>
              <a:t>Rond de evenaar: tussen 5˚ en 10˚ NB en ZB</a:t>
            </a:r>
          </a:p>
          <a:p>
            <a:r>
              <a:rPr lang="nl-NL" sz="2900" dirty="0"/>
              <a:t>Orkaanseizoen: maanden juni t/m december</a:t>
            </a:r>
          </a:p>
          <a:p>
            <a:r>
              <a:rPr lang="nl-NL" sz="2900" dirty="0"/>
              <a:t>Zeewater minimaal 26˚C</a:t>
            </a:r>
          </a:p>
          <a:p>
            <a:endParaRPr lang="nl-NL" dirty="0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07937"/>
            <a:ext cx="8878349" cy="339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768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smtClean="0"/>
              <a:t>Gevolgen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698" y="3482506"/>
            <a:ext cx="5357302" cy="337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" y="1951786"/>
            <a:ext cx="4450826" cy="2966061"/>
          </a:xfrm>
          <a:noFill/>
        </p:spPr>
      </p:pic>
      <p:pic>
        <p:nvPicPr>
          <p:cNvPr id="778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378" y="0"/>
            <a:ext cx="4858623" cy="364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Tornado’s (Twister)</a:t>
            </a:r>
          </a:p>
        </p:txBody>
      </p:sp>
      <p:sp>
        <p:nvSpPr>
          <p:cNvPr id="78851" name="Tijdelijke aanduiding voor inhoud 2"/>
          <p:cNvSpPr>
            <a:spLocks noGrp="1"/>
          </p:cNvSpPr>
          <p:nvPr>
            <p:ph idx="1"/>
          </p:nvPr>
        </p:nvSpPr>
        <p:spPr>
          <a:xfrm>
            <a:off x="554606" y="1530720"/>
            <a:ext cx="8230532" cy="4524699"/>
          </a:xfrm>
        </p:spPr>
        <p:txBody>
          <a:bodyPr/>
          <a:lstStyle/>
          <a:p>
            <a:r>
              <a:rPr lang="nl-NL" smtClean="0">
                <a:hlinkClick r:id="rId2"/>
              </a:rPr>
              <a:t>http://www.youtube.com/watch?v=MLVpr58BrmI&amp;feature=related</a:t>
            </a:r>
            <a:endParaRPr lang="nl-NL" smtClean="0"/>
          </a:p>
          <a:p>
            <a:endParaRPr lang="nl-NL" smtClean="0"/>
          </a:p>
          <a:p>
            <a:r>
              <a:rPr lang="nl-NL" smtClean="0">
                <a:hlinkClick r:id="rId3"/>
              </a:rPr>
              <a:t>http://www.youtube.com/watch?v=KzUTxZkU5pc&amp;feature=related</a:t>
            </a:r>
            <a:endParaRPr lang="nl-NL" smtClean="0"/>
          </a:p>
          <a:p>
            <a:endParaRPr lang="nl-NL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>
          <a:xfrm>
            <a:off x="456734" y="274507"/>
            <a:ext cx="8230532" cy="621129"/>
          </a:xfrm>
        </p:spPr>
        <p:txBody>
          <a:bodyPr>
            <a:normAutofit fontScale="90000"/>
          </a:bodyPr>
          <a:lstStyle/>
          <a:p>
            <a:pPr algn="l"/>
            <a:r>
              <a:rPr lang="nl-NL" b="1" smtClean="0"/>
              <a:t>Waar tropische orkanen?</a:t>
            </a:r>
          </a:p>
        </p:txBody>
      </p:sp>
      <p:pic>
        <p:nvPicPr>
          <p:cNvPr id="59395" name="Tijdelijke aanduiding voor inhoud 7" descr="orka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19027"/>
            <a:ext cx="9144000" cy="4331613"/>
          </a:xfrm>
        </p:spPr>
      </p:pic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6580698" y="895635"/>
            <a:ext cx="1162808" cy="2428681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7242495" y="369886"/>
            <a:ext cx="1901505" cy="586233"/>
          </a:xfrm>
          <a:prstGeom prst="rect">
            <a:avLst/>
          </a:prstGeom>
          <a:noFill/>
        </p:spPr>
        <p:txBody>
          <a:bodyPr lIns="134124" tIns="67062" rIns="134124" bIns="67062">
            <a:spAutoFit/>
          </a:bodyPr>
          <a:lstStyle/>
          <a:p>
            <a:pPr>
              <a:defRPr/>
            </a:pPr>
            <a:r>
              <a:rPr lang="nl-NL" sz="2900" dirty="0"/>
              <a:t>Hurricane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1400497" y="4061760"/>
            <a:ext cx="1374862" cy="1793596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661799" y="5962367"/>
            <a:ext cx="2430478" cy="586233"/>
          </a:xfrm>
          <a:prstGeom prst="rect">
            <a:avLst/>
          </a:prstGeom>
          <a:noFill/>
        </p:spPr>
        <p:txBody>
          <a:bodyPr lIns="134124" tIns="67062" rIns="134124" bIns="67062">
            <a:spAutoFit/>
          </a:bodyPr>
          <a:lstStyle/>
          <a:p>
            <a:pPr>
              <a:defRPr/>
            </a:pPr>
            <a:r>
              <a:rPr lang="nl-NL" sz="2900" dirty="0"/>
              <a:t>Willy-Willy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>
          <a:xfrm>
            <a:off x="456734" y="274506"/>
            <a:ext cx="8230532" cy="728140"/>
          </a:xfrm>
        </p:spPr>
        <p:txBody>
          <a:bodyPr>
            <a:normAutofit fontScale="90000"/>
          </a:bodyPr>
          <a:lstStyle/>
          <a:p>
            <a:r>
              <a:rPr lang="nl-NL" b="1" smtClean="0"/>
              <a:t>Ontstaan Tropische orkaan</a:t>
            </a:r>
          </a:p>
        </p:txBody>
      </p:sp>
      <p:sp>
        <p:nvSpPr>
          <p:cNvPr id="60419" name="Tijdelijke aanduiding voor inhoud 2"/>
          <p:cNvSpPr>
            <a:spLocks noGrp="1"/>
          </p:cNvSpPr>
          <p:nvPr>
            <p:ph idx="1"/>
          </p:nvPr>
        </p:nvSpPr>
        <p:spPr>
          <a:xfrm>
            <a:off x="449744" y="1319027"/>
            <a:ext cx="8230532" cy="452469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900" dirty="0"/>
              <a:t>1. Opwarming zeewater door instraling tropische zon: minimaal 26˚C</a:t>
            </a:r>
          </a:p>
          <a:p>
            <a:endParaRPr lang="nl-NL" dirty="0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716" y="2268166"/>
            <a:ext cx="7503486" cy="433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6661" y="2163480"/>
            <a:ext cx="7352018" cy="4524699"/>
          </a:xfrm>
          <a:noFill/>
        </p:spPr>
      </p:pic>
      <p:sp>
        <p:nvSpPr>
          <p:cNvPr id="5" name="Tekstvak 4"/>
          <p:cNvSpPr txBox="1"/>
          <p:nvPr/>
        </p:nvSpPr>
        <p:spPr>
          <a:xfrm>
            <a:off x="449744" y="369887"/>
            <a:ext cx="8349375" cy="1920538"/>
          </a:xfrm>
          <a:prstGeom prst="rect">
            <a:avLst/>
          </a:prstGeom>
          <a:noFill/>
        </p:spPr>
        <p:txBody>
          <a:bodyPr lIns="134124" tIns="67062" rIns="134124" bIns="67062">
            <a:spAutoFit/>
          </a:bodyPr>
          <a:lstStyle/>
          <a:p>
            <a:pPr>
              <a:defRPr/>
            </a:pPr>
            <a:r>
              <a:rPr lang="nl-NL" sz="2900" dirty="0"/>
              <a:t>2. Verwarming zeewater </a:t>
            </a:r>
            <a:r>
              <a:rPr lang="nl-NL" sz="2900" dirty="0">
                <a:sym typeface="Wingdings" pitchFamily="2" charset="2"/>
              </a:rPr>
              <a:t> </a:t>
            </a:r>
            <a:r>
              <a:rPr lang="nl-NL" sz="2900" dirty="0"/>
              <a:t>verdamping </a:t>
            </a:r>
            <a:r>
              <a:rPr lang="nl-NL" sz="2900" dirty="0">
                <a:sym typeface="Wingdings" pitchFamily="2" charset="2"/>
              </a:rPr>
              <a:t> warme lucht stijgt  hoe hoger de warme lucht komt hoe koeler het is  condensatie  wolkenvorming </a:t>
            </a:r>
            <a:r>
              <a:rPr lang="nl-NL" sz="2900" dirty="0"/>
              <a:t> onstabiele lucht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6734" y="1802901"/>
            <a:ext cx="8230532" cy="4119917"/>
          </a:xfrm>
          <a:noFill/>
        </p:spPr>
      </p:pic>
      <p:sp>
        <p:nvSpPr>
          <p:cNvPr id="6" name="Tekstvak 5"/>
          <p:cNvSpPr txBox="1"/>
          <p:nvPr/>
        </p:nvSpPr>
        <p:spPr>
          <a:xfrm>
            <a:off x="554605" y="895635"/>
            <a:ext cx="7822735" cy="586233"/>
          </a:xfrm>
          <a:prstGeom prst="rect">
            <a:avLst/>
          </a:prstGeom>
          <a:noFill/>
        </p:spPr>
        <p:txBody>
          <a:bodyPr lIns="134124" tIns="67062" rIns="134124" bIns="67062">
            <a:spAutoFit/>
          </a:bodyPr>
          <a:lstStyle/>
          <a:p>
            <a:pPr>
              <a:defRPr/>
            </a:pPr>
            <a:r>
              <a:rPr lang="nl-NL" sz="2900" dirty="0"/>
              <a:t>3. Zeewater boven 26</a:t>
            </a:r>
            <a:r>
              <a:rPr lang="en-US" sz="2900" dirty="0"/>
              <a:t>°C</a:t>
            </a:r>
            <a:r>
              <a:rPr lang="nl-NL" sz="2900" dirty="0"/>
              <a:t> versterkt het systeem.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7689" y="2372849"/>
            <a:ext cx="8803780" cy="4326961"/>
          </a:xfrm>
          <a:noFill/>
        </p:spPr>
      </p:pic>
      <p:sp>
        <p:nvSpPr>
          <p:cNvPr id="7" name="Tekstvak 6"/>
          <p:cNvSpPr txBox="1"/>
          <p:nvPr/>
        </p:nvSpPr>
        <p:spPr>
          <a:xfrm>
            <a:off x="554605" y="262875"/>
            <a:ext cx="7717872" cy="2151370"/>
          </a:xfrm>
          <a:prstGeom prst="rect">
            <a:avLst/>
          </a:prstGeom>
          <a:noFill/>
        </p:spPr>
        <p:txBody>
          <a:bodyPr lIns="134124" tIns="67062" rIns="134124" bIns="67062">
            <a:spAutoFit/>
          </a:bodyPr>
          <a:lstStyle/>
          <a:p>
            <a:pPr>
              <a:defRPr/>
            </a:pPr>
            <a:r>
              <a:rPr lang="nl-NL" sz="2900" dirty="0"/>
              <a:t>4. vanuit hoge drukgebieden komt koele lucht naar het lage drukgebied </a:t>
            </a:r>
            <a:r>
              <a:rPr lang="nl-NL" sz="2900" dirty="0">
                <a:sym typeface="Wingdings" pitchFamily="2" charset="2"/>
              </a:rPr>
              <a:t> wind</a:t>
            </a:r>
            <a:endParaRPr lang="nl-NL" sz="2900" dirty="0"/>
          </a:p>
          <a:p>
            <a:pPr>
              <a:defRPr/>
            </a:pPr>
            <a:endParaRPr lang="nl-NL" sz="1500" dirty="0"/>
          </a:p>
          <a:p>
            <a:pPr>
              <a:defRPr/>
            </a:pPr>
            <a:r>
              <a:rPr lang="nl-NL" sz="2900" dirty="0"/>
              <a:t>5. door draaiing van de aarde (= </a:t>
            </a:r>
            <a:r>
              <a:rPr lang="nl-NL" sz="2900" dirty="0" err="1"/>
              <a:t>coriolis</a:t>
            </a:r>
            <a:r>
              <a:rPr lang="nl-NL" sz="2900" dirty="0"/>
              <a:t> effect) gaat het systeem draaien.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inhoud 2"/>
          <p:cNvSpPr>
            <a:spLocks noGrp="1"/>
          </p:cNvSpPr>
          <p:nvPr>
            <p:ph idx="1"/>
          </p:nvPr>
        </p:nvSpPr>
        <p:spPr>
          <a:xfrm>
            <a:off x="344881" y="369886"/>
            <a:ext cx="8244514" cy="590886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900" dirty="0"/>
              <a:t>6. bij windsnelheden van 113 km/per uur is het een orkaan.</a:t>
            </a:r>
          </a:p>
          <a:p>
            <a:pPr>
              <a:buFont typeface="Arial" charset="0"/>
              <a:buNone/>
            </a:pPr>
            <a:endParaRPr lang="nl-NL" sz="2900" dirty="0"/>
          </a:p>
          <a:p>
            <a:pPr>
              <a:buFont typeface="Arial" charset="0"/>
              <a:buNone/>
            </a:pPr>
            <a:r>
              <a:rPr lang="nl-NL" sz="2900" dirty="0"/>
              <a:t>7. boven zee: geen weerstand </a:t>
            </a:r>
          </a:p>
          <a:p>
            <a:pPr>
              <a:buFont typeface="Arial" charset="0"/>
              <a:buNone/>
            </a:pPr>
            <a:r>
              <a:rPr lang="nl-NL" sz="2900" dirty="0"/>
              <a:t>=&gt; voeding van warm water </a:t>
            </a:r>
          </a:p>
          <a:p>
            <a:pPr>
              <a:buFont typeface="Arial" charset="0"/>
              <a:buNone/>
            </a:pPr>
            <a:r>
              <a:rPr lang="nl-NL" sz="2900" dirty="0"/>
              <a:t>=&gt; Versnelling</a:t>
            </a:r>
          </a:p>
          <a:p>
            <a:pPr>
              <a:buFont typeface="Arial" charset="0"/>
              <a:buNone/>
            </a:pPr>
            <a:endParaRPr lang="nl-NL" sz="2900" dirty="0"/>
          </a:p>
          <a:p>
            <a:pPr>
              <a:buFont typeface="Arial" charset="0"/>
              <a:buNone/>
            </a:pPr>
            <a:r>
              <a:rPr lang="nl-NL" sz="2900" dirty="0"/>
              <a:t>8. boven land: weerstand </a:t>
            </a:r>
          </a:p>
          <a:p>
            <a:pPr>
              <a:buFont typeface="Arial" charset="0"/>
              <a:buNone/>
            </a:pPr>
            <a:r>
              <a:rPr lang="nl-NL" sz="2900" dirty="0"/>
              <a:t>=&gt; geen voedingsbodem </a:t>
            </a:r>
          </a:p>
          <a:p>
            <a:pPr>
              <a:buFont typeface="Arial" charset="0"/>
              <a:buNone/>
            </a:pPr>
            <a:r>
              <a:rPr lang="nl-NL" sz="2900" dirty="0"/>
              <a:t>=&gt; vertraging</a:t>
            </a:r>
          </a:p>
          <a:p>
            <a:pPr>
              <a:buFont typeface="Arial" charset="0"/>
              <a:buNone/>
            </a:pPr>
            <a:r>
              <a:rPr lang="nl-NL" sz="2900" dirty="0"/>
              <a:t>=&gt; orkaan verdwijnt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>
          <a:xfrm>
            <a:off x="449744" y="158190"/>
            <a:ext cx="8230532" cy="832824"/>
          </a:xfrm>
        </p:spPr>
        <p:txBody>
          <a:bodyPr/>
          <a:lstStyle/>
          <a:p>
            <a:r>
              <a:rPr lang="nl-NL" b="1" smtClean="0"/>
              <a:t>Verloop Katrina</a:t>
            </a:r>
          </a:p>
        </p:txBody>
      </p:sp>
      <p:sp>
        <p:nvSpPr>
          <p:cNvPr id="655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88" y="1244584"/>
            <a:ext cx="8801450" cy="56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Diavoorstelling (4:3)</PresentationFormat>
  <Paragraphs>81</Paragraphs>
  <Slides>22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Wat is een tropische orkaan?</vt:lpstr>
      <vt:lpstr>Voorkomen tropische orkanen</vt:lpstr>
      <vt:lpstr>Waar tropische orkanen?</vt:lpstr>
      <vt:lpstr>Ontstaan Tropische orkaan</vt:lpstr>
      <vt:lpstr>Dia 5</vt:lpstr>
      <vt:lpstr>Dia 6</vt:lpstr>
      <vt:lpstr>Dia 7</vt:lpstr>
      <vt:lpstr>Dia 8</vt:lpstr>
      <vt:lpstr>Verloop Katrina</vt:lpstr>
      <vt:lpstr>Dia 10</vt:lpstr>
      <vt:lpstr>Gevolgen:  voor en na</vt:lpstr>
      <vt:lpstr>Dia 12</vt:lpstr>
      <vt:lpstr>Wat is een tornado?</vt:lpstr>
      <vt:lpstr>Schaal van Fujita</vt:lpstr>
      <vt:lpstr>Voorkomen tornado’s</vt:lpstr>
      <vt:lpstr>Ontstaan tornado</vt:lpstr>
      <vt:lpstr>Dia 17</vt:lpstr>
      <vt:lpstr>Dia 18</vt:lpstr>
      <vt:lpstr>Dia 19</vt:lpstr>
      <vt:lpstr>Dia 20</vt:lpstr>
      <vt:lpstr>Gevolgen</vt:lpstr>
      <vt:lpstr>Tornado’s (Twister)</vt:lpstr>
    </vt:vector>
  </TitlesOfParts>
  <Company>thuis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is een tropische orkaan?</dc:title>
  <dc:creator>matthiasdejong</dc:creator>
  <cp:lastModifiedBy>matthiasdejong</cp:lastModifiedBy>
  <cp:revision>1</cp:revision>
  <dcterms:created xsi:type="dcterms:W3CDTF">2011-02-22T11:42:53Z</dcterms:created>
  <dcterms:modified xsi:type="dcterms:W3CDTF">2011-02-22T11:43:16Z</dcterms:modified>
</cp:coreProperties>
</file>